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304" r:id="rId2"/>
    <p:sldId id="306" r:id="rId3"/>
    <p:sldId id="310" r:id="rId4"/>
    <p:sldId id="339" r:id="rId5"/>
    <p:sldId id="385" r:id="rId6"/>
    <p:sldId id="386" r:id="rId7"/>
    <p:sldId id="387" r:id="rId8"/>
    <p:sldId id="341" r:id="rId9"/>
    <p:sldId id="338" r:id="rId10"/>
    <p:sldId id="347" r:id="rId11"/>
    <p:sldId id="384" r:id="rId12"/>
    <p:sldId id="406" r:id="rId13"/>
    <p:sldId id="407" r:id="rId14"/>
    <p:sldId id="409" r:id="rId15"/>
    <p:sldId id="408" r:id="rId16"/>
    <p:sldId id="318" r:id="rId17"/>
    <p:sldId id="388" r:id="rId18"/>
    <p:sldId id="389" r:id="rId19"/>
    <p:sldId id="413" r:id="rId20"/>
    <p:sldId id="411" r:id="rId21"/>
    <p:sldId id="415" r:id="rId22"/>
    <p:sldId id="416" r:id="rId23"/>
    <p:sldId id="393" r:id="rId24"/>
    <p:sldId id="396" r:id="rId25"/>
    <p:sldId id="400" r:id="rId26"/>
    <p:sldId id="403" r:id="rId27"/>
    <p:sldId id="401" r:id="rId28"/>
    <p:sldId id="402" r:id="rId29"/>
    <p:sldId id="405" r:id="rId30"/>
    <p:sldId id="404" r:id="rId31"/>
    <p:sldId id="337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l" initials="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  <a:srgbClr val="385D8A"/>
    <a:srgbClr val="005856"/>
    <a:srgbClr val="007673"/>
    <a:srgbClr val="004240"/>
    <a:srgbClr val="45B9AE"/>
    <a:srgbClr val="80A09C"/>
    <a:srgbClr val="8BD3A6"/>
    <a:srgbClr val="B9E9D1"/>
    <a:srgbClr val="00817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2934" y="-10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351616-E001-4E92-8432-7AA7638DD34A}" type="datetimeFigureOut">
              <a:rPr lang="ru-RU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6AD51A1-057E-4A68-B90C-94B3167E3E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1614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AD51A1-057E-4A68-B90C-94B3167E3E9C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5607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F1A1C6-6AED-45B9-9ECE-7CFDEC9DD8B4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FACCEE-FF66-46B3-9C4C-9329E0E68C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25D176-1645-4BE8-937E-9EE7BFBDA9C1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4F033-13D5-4987-A191-52C6501087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9D8494-E8A6-43F8-9A0D-770042005B59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C7788-A599-44BC-BFFB-227D600841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19723F-6248-4D0C-9024-977A196F36C2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D2230D-CF0B-4D18-8358-2F67B82F1A4E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DD858-5475-48BB-86D4-CDCBC8EF3F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A37F0-BF8A-41C3-8EF6-A21606908DF3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5A9EC9-7306-45B4-AE43-75B27C2BC0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845262-8B37-40A4-971C-0C3928B1C4EE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FD3DF9-9451-41D3-874E-E162BC8F59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28DE1-1970-4DE0-8386-A7EC66EA89CA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D78FD-78A8-448A-B183-9E7A0DA347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998CC5-036A-4DEA-97A3-F13C9FBF6CA3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2BEC09-09E8-46F2-9105-D7BB49124D2A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5A1FC-A0D4-4A18-AD81-3B72C30B65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1A471F-B845-4930-ADC4-CBE75F143A8A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42BE6-31A9-4A5A-B30E-7FFD0D69C2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185A2-0A50-4A74-9383-787BD3FA7090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2140A2-7F4F-41B1-8C9E-F86ED0492B5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forbes.kz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gtmarket.ru/countries/germany" TargetMode="External"/><Relationship Id="rId3" Type="http://schemas.openxmlformats.org/officeDocument/2006/relationships/hyperlink" Target="https://gtmarket.ru/countries/united-states" TargetMode="External"/><Relationship Id="rId7" Type="http://schemas.openxmlformats.org/officeDocument/2006/relationships/hyperlink" Target="https://gtmarket.ru/countries/japan" TargetMode="External"/><Relationship Id="rId2" Type="http://schemas.openxmlformats.org/officeDocument/2006/relationships/hyperlink" Target="https://gtmarket.ru/countries/singapor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gtmarket.ru/countries/switzerland" TargetMode="External"/><Relationship Id="rId11" Type="http://schemas.openxmlformats.org/officeDocument/2006/relationships/hyperlink" Target="https://gtmarket.ru/countries/denmark" TargetMode="External"/><Relationship Id="rId5" Type="http://schemas.openxmlformats.org/officeDocument/2006/relationships/hyperlink" Target="https://gtmarket.ru/countries/netherlands" TargetMode="External"/><Relationship Id="rId10" Type="http://schemas.openxmlformats.org/officeDocument/2006/relationships/hyperlink" Target="https://gtmarket.ru/countries/united-kingdom" TargetMode="External"/><Relationship Id="rId4" Type="http://schemas.openxmlformats.org/officeDocument/2006/relationships/hyperlink" Target="https://gtmarket.ru/countries/hong-kong" TargetMode="External"/><Relationship Id="rId9" Type="http://schemas.openxmlformats.org/officeDocument/2006/relationships/hyperlink" Target="https://gtmarket.ru/countries/sweden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gtmarket.ru/countries/colombia" TargetMode="External"/><Relationship Id="rId3" Type="http://schemas.openxmlformats.org/officeDocument/2006/relationships/hyperlink" Target="https://gtmarket.ru/countries/mauritius" TargetMode="External"/><Relationship Id="rId7" Type="http://schemas.openxmlformats.org/officeDocument/2006/relationships/hyperlink" Target="https://gtmarket.ru/countries/brunei-darussalam" TargetMode="External"/><Relationship Id="rId2" Type="http://schemas.openxmlformats.org/officeDocument/2006/relationships/hyperlink" Target="https://gtmarket.ru/countries/russi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gtmarket.ru/countries/kazakhstan" TargetMode="External"/><Relationship Id="rId5" Type="http://schemas.openxmlformats.org/officeDocument/2006/relationships/hyperlink" Target="https://gtmarket.ru/countries/uruguay" TargetMode="External"/><Relationship Id="rId10" Type="http://schemas.openxmlformats.org/officeDocument/2006/relationships/hyperlink" Target="https://gtmarket.ru/countries/greece" TargetMode="External"/><Relationship Id="rId4" Type="http://schemas.openxmlformats.org/officeDocument/2006/relationships/hyperlink" Target="https://gtmarket.ru/countries/oman" TargetMode="External"/><Relationship Id="rId9" Type="http://schemas.openxmlformats.org/officeDocument/2006/relationships/hyperlink" Target="https://gtmarket.ru/countries/azerbaijan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204" y="1772816"/>
            <a:ext cx="8229600" cy="255101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kk-KZ" dirty="0" smtClean="0"/>
              <a:t>11 Дәріс. Экономикалық қауыпсыздық жуйесіндегі сыртқы экономикалық қызмет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DEAAB1-44C4-49BC-9C6D-12CCE782034F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087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857364"/>
            <a:ext cx="8483432" cy="4000528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2. Угрозы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внешнеэкономической безопасности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РК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Угрозы 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генерируют  три  источника:  мировые  и  региональные финансовые кризисы, борьба за дефицитные природные ресурсы, отставание в технологическом развитии.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По степени опасности первые места занимают ресурсные угрозы. Это -экспортно-сырьевая  модель  развития,  снижение  конкурентоспособности, зависимость от внешней конъюнктуры, потеря контроля над национальными ресурсами. Среди других угроз:  ухудшение сырьевой базы промышленности и  энергетики,  неравномерное  развитие  регионов,  прогрессирующая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трудонедостаточность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особенно в северных регионах страны, низкая  устойчивость  и  защищенность  национальной финансовой  системы,  коррупция  и  криминализация  хозяйственно-финансовых связей, незаконная миграция капитала и т.д..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96D0B1-F67F-47FC-ACBC-FADFA42DB588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62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00042"/>
            <a:ext cx="7858180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8186" y="652442"/>
            <a:ext cx="7858180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71546"/>
            <a:ext cx="8143932" cy="542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F3AACF-D40E-482C-9ADF-EA93A5E6D8CB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21537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000100" y="5929330"/>
            <a:ext cx="69294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Рис. 1. Движение капитала между странами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E9B100-71F9-4B5D-8839-EAF463E1FE55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714356"/>
            <a:ext cx="85725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В последнее десятилетие проблема миграции капитала, в частности его нелегального вывоза, является актуальной и обсуждаемой как на уровне международных финансовых организаций, так и государственных органов власти. Любое локальное событие может стать причиной оттока капитала и дестабилизировать экономику страны. Финансовая стабильность страны является важной составляющей ее экономического развития.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В апреле 2018 года Минфин США опубликовал отчет о движении капитала между странами (рис. 1) [4]. Красные страны — это доноры капитала, зеленые страны — это реципиенты капитала. Чем зеленее или краснее цвет у страны, тем больше капитала она соответственно импортирует или экспортирует. Цифры на карте показывают капитальные потоки. Например, Китай (-470) означает что Китай ежегодно экспортирует 470 млрд. долларов. Япония ежегодно экспортирует 110 млрд. долларов, Европа — 500 млрд. долларов. США ежегодно импортируют 420 млрд. долларов. В 2017 году РК экспортировала около 1,4 млрд. долларов.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100483-37BC-480E-A8C4-EB878BFFF15B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166843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Forbes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Kazakhstan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подсчитал размер оттока средств в странах – лидерах списка на душу населения и сравнил эти цифры с казахстанскими. Получается, что на каждого жителя Китая приходится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$102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нелегально выведенного капитала в год, на одного россиянина много больше –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$731.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Мексиканцы в среднем теряют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$432.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Меньше всего этот показатель у индусов –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чуть более $40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на человека, а выше всего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малайзийцев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$1408.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В Казахстане на каждого гражданина в среднем приходится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$982,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которые были тайно вывезены за рубеж.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062D8E-313D-47AB-A158-020FBACE5E1C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857256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Исходя из выше сказанного, можно сделать вывод, что одной из внешних угроз экономической безопасности Казахстана является отток капитала за границу. Отток капитала — это направление денежных средств из страны за рубеж.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Фундаментальной причиной бегства капитала из страны можно считать глобальное недоверие к собственной стране, к отсутствию института неприкосновенности частной собственности.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5A3B9C-D086-43DB-A823-1F6E88F017D5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50112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endParaRPr lang="ru-RU" sz="2400" b="1" dirty="0">
              <a:solidFill>
                <a:srgbClr val="C00000"/>
              </a:solidFill>
            </a:endParaRPr>
          </a:p>
          <a:p>
            <a:pPr algn="ctr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Индекс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глобальной конкурентоспособности Всемирного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экономического форума -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определяет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национальную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конкурентоспособность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любой страны в системе мирохозяйственных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взаимодействий</a:t>
            </a:r>
          </a:p>
          <a:p>
            <a:pPr algn="ctr"/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Внешнеэкономическая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безопасность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глобальная конкурентоспособность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характеристиками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национальной экономики и находятся в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постоянном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взаимодействии. 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D48FBF-46ED-4CD3-9724-EB4BD497CFF1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362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3" y="642365"/>
          <a:ext cx="8286807" cy="5222067"/>
        </p:xfrm>
        <a:graphic>
          <a:graphicData uri="http://schemas.openxmlformats.org/drawingml/2006/table">
            <a:tbl>
              <a:tblPr/>
              <a:tblGrid>
                <a:gridCol w="2762269"/>
                <a:gridCol w="2762269"/>
                <a:gridCol w="2762269"/>
              </a:tblGrid>
              <a:tr h="810484">
                <a:tc gridSpan="3">
                  <a:txBody>
                    <a:bodyPr/>
                    <a:lstStyle/>
                    <a:p>
                      <a:pPr marL="142875" marR="142875" algn="ctr">
                        <a:lnSpc>
                          <a:spcPts val="2850"/>
                        </a:lnSpc>
                        <a:spcBef>
                          <a:spcPts val="375"/>
                        </a:spcBef>
                        <a:spcAft>
                          <a:spcPts val="1125"/>
                        </a:spcAft>
                      </a:pPr>
                      <a:r>
                        <a:rPr lang="ru-RU" sz="2000" b="1" cap="all" spc="30" dirty="0">
                          <a:solidFill>
                            <a:srgbClr val="40404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РЕЙТИНГ ГЛОБАЛЬНОЙ КОНКУРЕНТОСПОСОБНОСТИ</a:t>
                      </a:r>
                      <a:endParaRPr lang="ru-RU" sz="2000" b="1" dirty="0">
                        <a:solidFill>
                          <a:srgbClr val="4F81BD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World Economic Forum: The Global Competitiveness Report 2019.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694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88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cap="all" spc="3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РЕЙТИНГ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69470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cap="all" spc="3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ЭКОНОМИКА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69470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cap="all" spc="3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ИНДЕКС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69470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u="sng" dirty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/>
                        </a:rPr>
                        <a:t>Сингапур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84.8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26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 smtClean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/>
                        </a:rPr>
                        <a:t>Соединённые </a:t>
                      </a:r>
                      <a:r>
                        <a:rPr lang="ru-RU" sz="2000" b="1" u="sng" dirty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/>
                        </a:rPr>
                        <a:t>Штаты Америки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83.7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39042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4"/>
                        </a:rPr>
                        <a:t>Гонконг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83.1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 smtClean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5"/>
                        </a:rPr>
                        <a:t>Нидерланды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82.4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 smtClean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6"/>
                        </a:rPr>
                        <a:t>Швейцария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82.3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7"/>
                        </a:rPr>
                        <a:t>Япония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82.3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8"/>
                        </a:rPr>
                        <a:t>Германия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81.8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9"/>
                        </a:rPr>
                        <a:t>Швеция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81.2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 smtClean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0"/>
                        </a:rPr>
                        <a:t>Великобритания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81.2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67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04205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u="sng" dirty="0">
                          <a:solidFill>
                            <a:srgbClr val="666666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1"/>
                        </a:rPr>
                        <a:t>Дания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92627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81.2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2627" marR="104205" marT="69470" marB="75259">
                    <a:lnL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</a:tbl>
          </a:graphicData>
        </a:graphic>
      </p:graphicFrame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B1F447-B202-4FB0-83DB-F90299977ED8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2" y="428600"/>
          <a:ext cx="8215371" cy="5413829"/>
        </p:xfrm>
        <a:graphic>
          <a:graphicData uri="http://schemas.openxmlformats.org/drawingml/2006/table">
            <a:tbl>
              <a:tblPr/>
              <a:tblGrid>
                <a:gridCol w="2738457"/>
                <a:gridCol w="2738457"/>
                <a:gridCol w="2738457"/>
              </a:tblGrid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171450" marR="152400" marT="114300" marB="123825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b="1" u="none" strike="noStrike" dirty="0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Россия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400" marR="152400" marT="114300" marB="123825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66.7</a:t>
                      </a:r>
                    </a:p>
                  </a:txBody>
                  <a:tcPr marL="152400" marR="171450" marT="114300" marB="123825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135970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1" u="none" strike="noStrike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Маврикий</a:t>
                      </a:r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862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64.3</a:t>
                      </a:r>
                    </a:p>
                  </a:txBody>
                  <a:tcPr marL="120862" marR="135970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135970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1" u="none" strike="noStrike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Оман</a:t>
                      </a:r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862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63.6</a:t>
                      </a:r>
                    </a:p>
                  </a:txBody>
                  <a:tcPr marL="120862" marR="135970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135970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1" u="none" strike="noStrike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Уругвай</a:t>
                      </a:r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862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63.5</a:t>
                      </a:r>
                    </a:p>
                  </a:txBody>
                  <a:tcPr marL="120862" marR="135970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L="135970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Казахстан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862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62.9</a:t>
                      </a:r>
                    </a:p>
                  </a:txBody>
                  <a:tcPr marL="120862" marR="135970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135970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1" u="none" strike="noStrike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  <a:hlinkClick r:id="rId7"/>
                        </a:rPr>
                        <a:t>Бруней</a:t>
                      </a:r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862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62.8</a:t>
                      </a:r>
                    </a:p>
                  </a:txBody>
                  <a:tcPr marL="120862" marR="135970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135970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1" u="none" strike="noStrike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  <a:hlinkClick r:id="rId8"/>
                        </a:rPr>
                        <a:t>Колумбия</a:t>
                      </a:r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862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62.7</a:t>
                      </a:r>
                    </a:p>
                  </a:txBody>
                  <a:tcPr marL="120862" marR="135970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</a:p>
                  </a:txBody>
                  <a:tcPr marL="135970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1" u="none" strike="noStrike" dirty="0" smtClean="0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  <a:hlinkClick r:id="rId9"/>
                        </a:rPr>
                        <a:t>Азербайджан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862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62.7</a:t>
                      </a:r>
                    </a:p>
                  </a:txBody>
                  <a:tcPr marL="120862" marR="135970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5904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L="135970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000" b="1" u="none" strike="noStrike" dirty="0">
                          <a:solidFill>
                            <a:srgbClr val="666666"/>
                          </a:solidFill>
                          <a:latin typeface="Times New Roman" pitchFamily="18" charset="0"/>
                          <a:cs typeface="Times New Roman" pitchFamily="18" charset="0"/>
                          <a:hlinkClick r:id="rId10"/>
                        </a:rPr>
                        <a:t>Греция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862" marR="120862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62.6</a:t>
                      </a:r>
                    </a:p>
                  </a:txBody>
                  <a:tcPr marL="120862" marR="135970" marT="90647" marB="98201">
                    <a:lnL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B44B9E-3D93-4960-A026-540A5B48C107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998CC5-036A-4DEA-97A3-F13C9FBF6CA3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00042"/>
            <a:ext cx="83582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Сильные стороны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Республика Казахстан  согласно рейтинга глобальной конкурентоспособности: эффективность рынка труда (30/140 место), динамика развития бизнеса (37/140 место), внедрение ИКТ (44/140 место), размер рынка (45/140 место), образование и навыки (57/140 место), эффективность товарного рынка (57/140 место), макроэкономическая стабильность (62/140 место).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Слабые стороны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инновационная активность (87/140 место), здоровье (97/140 место), развитость финансового рынка (100/140 место).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79056" y="303039"/>
            <a:ext cx="28023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ПЛАН ЛЕКЦИИ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5511C0-DE0F-4E01-8BCC-7431C3E04606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286644" y="6143644"/>
            <a:ext cx="2133600" cy="365125"/>
          </a:xfrm>
        </p:spPr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1285860"/>
            <a:ext cx="80724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Сущность экономической безопасности в сфере внешнеэкономической деятельности государства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Угрозы внешнеэкономической безопасности РК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Современные приоритеты внешнеэкономической политики РК</a:t>
            </a:r>
          </a:p>
          <a:p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</a:p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0330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998CC5-036A-4DEA-97A3-F13C9FBF6CA3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57166"/>
            <a:ext cx="842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Индекс вовлеченности стран в международную торговлю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Согласно последним доступным данным (2016 год) ЕАЭС занимает 109 место в рейтинге из 136 экономик. По сравнению с 2014 годом произошло снижение на 6 позиций (с 103 на 109 место), обусловленное изменением позиций Республики Армения (с 54 на 68 место), Республики Казахстан (с 83 на 88 место),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Кыргызской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Республики (с 98 на 113 место) и Российской Федерации (с 105 на 111 место).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Наиболее высокую позицию среди государств – членов ЕАЭС по Индексу вовлеченности стран в международную торговлю (см. Таблица 12) занимает Республика Армения (68 место), далее – Республика Казахстан (88 место), Российская Федерация (111 место)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Кыргызская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Республика (113 место)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998CC5-036A-4DEA-97A3-F13C9FBF6CA3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9" y="642911"/>
          <a:ext cx="8358246" cy="5357856"/>
        </p:xfrm>
        <a:graphic>
          <a:graphicData uri="http://schemas.openxmlformats.org/drawingml/2006/table">
            <a:tbl>
              <a:tblPr/>
              <a:tblGrid>
                <a:gridCol w="2786082"/>
                <a:gridCol w="2786082"/>
                <a:gridCol w="2786082"/>
              </a:tblGrid>
              <a:tr h="892976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Уганда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4.1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892976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Колумбия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4.1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2976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Гондурас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4.1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892976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Кувейт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4.1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892976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Казахстан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4.0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892976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Ямайка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4.0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998CC5-036A-4DEA-97A3-F13C9FBF6CA3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3" y="571482"/>
          <a:ext cx="8286807" cy="5143536"/>
        </p:xfrm>
        <a:graphic>
          <a:graphicData uri="http://schemas.openxmlformats.org/drawingml/2006/table">
            <a:tbl>
              <a:tblPr/>
              <a:tblGrid>
                <a:gridCol w="2762269"/>
                <a:gridCol w="2762269"/>
                <a:gridCol w="2762269"/>
              </a:tblGrid>
              <a:tr h="1285884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Россия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3.8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285884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Боливия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3.8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285884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Киргизия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>
                          <a:latin typeface="Times New Roman" pitchFamily="18" charset="0"/>
                          <a:cs typeface="Times New Roman" pitchFamily="18" charset="0"/>
                        </a:rPr>
                        <a:t>3.8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85884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Таджикистан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3.7</a:t>
                      </a:r>
                    </a:p>
                  </a:txBody>
                  <a:tcPr marL="59692" marR="59692" marT="59692" marB="5969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 rot="10800000" flipV="1">
            <a:off x="214282" y="202246"/>
            <a:ext cx="864399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Основными странами – торговыми партнерами Казахстана по экспорту – являются Италия (18%), Китай (12%), Нидерланды (10%). Существенную долю в основных товарных группах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экспорте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по-прежнему занимают металлы и минеральные продукты (около 80%) . Большую часть казахстанского экспорта составляют нефть, газ, уголь, ферросплавы, медь и ряд других металлов.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Структуру импорта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Казахстан импортирует в основном из трех групп стран: ЕАЭС (42%), страны ЕС (20%) и Китай (16%). В структуре импорта традиционно лидирует товарная группа «Машины, оборудование и механизмы, электротехническое оборудование».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Россия и Китай по-прежнему являются основными поставщиками импортных товаров в Казахстан, среди которых машины и оборудование, текстильные изделия, продукты химической промышленности, продукты животного и растительного происхождения.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CC143-B8C5-4F4C-A324-CB3206197E85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71481"/>
            <a:ext cx="850112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Слабые стороны экономики Казахстана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несмотря на сравнительно неплохой рост ВВП в Казахстане в последние годы, больше половины прироста прямо или косвенно приходится на сырьевую экономику, включая транспортировку, первичную переработку и торговлю сырьём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- нет опережающего роста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несырьевого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сектора;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 частный бизнес (прежде всего МСБ) не развивается;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импортозамещение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не работает, 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несырьевой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экспорт растёт очень слабыми темпами и ухудшается его технологическая сложность;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 финансовая система страны (банки, фондовый рынок, страховые компании) играет всё меньшую роль в развитии экономики.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04EDC9-B792-4207-BAC1-B541BC426233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 rot="10800000" flipV="1">
            <a:off x="571472" y="499911"/>
            <a:ext cx="828680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3.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Современные приоритеты внешнеэкономической политики РК</a:t>
            </a:r>
          </a:p>
          <a:p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Концепции внешней политики Республики Казахстан на 2020 – 2030 годы, утверждённая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Указом Президента РК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 марта   2020 года сформулированы   основные приоритеты внешнеэкономической политики, исходя из принципа неразрывной связи безопасности и развития на национальном, региональном и глобальном уровнях, предполагающая выработку интегрированных подходов международного сообщества к реагированию на вызовы и угрозы безопасности трансграничного характера, урегулированию конфликтов, построению мира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постконфликтных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странах.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4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2D088-5DD1-46E1-961B-CF80A1A7B2E2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285720" y="428604"/>
            <a:ext cx="850112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ним отнесены: </a:t>
            </a:r>
          </a:p>
          <a:p>
            <a:pPr lvl="0"/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 привлечение международных ресурсов и потенциала к процессам структурной трансформации национальной экономики, в том числе в рамках реализации программ индустриализации и развития «экономики простых вещей»;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 расширение международного сотрудничества для привлечения качественных иностранных инвестиций в базовые отрасли экономики: машиностроение и приборостроение, агропромышленный комплекс, легкую промышленность, производство строительных материалов, горнодобывающую промышленность, транспорт и логистику, здравоохранение, образование, туризм, нефтегазохимию и нефтепереработку,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нефтесервисную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отрасль, агрохимическую промышленность, цветную металлургию;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BA69A0-AC60-47D1-A314-5664D4D1ACE5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357158" y="571480"/>
            <a:ext cx="835824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 содействие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трансферу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передовых зарубежных технологий в Казахстан как важной части инновационного и индустриального процесса. Продвижение бренда Казахстана в качестве открытой юрисдикции для международного партнерства в новых высокотехнологичных отраслях, в том числе в свете Государственной программы «Цифровой Казахстан», развития секторов «искусственного интеллекта», «больших данных» и других смежных направлений;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 обеспечение благоприятных внешних условий для реализации «Концепции по переходу Республики Казахстан к «зеленой экономике» в целях повышения эффективности использования водных, земельных, биологических и других ресурсов;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 содействие в интеграции наиболее конкурентоспособных отраслей экономики Казахстана в международные и региональные производственные цепочки;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содействие казахстанским инвесторам и товаропроизводителям в реализации проектов на зарубежных рынках, противодействие их дискриминации со стороны государственных органов других стран;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2701C9-C1A2-4273-9BF0-383AD0B15CB9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428596" y="642918"/>
            <a:ext cx="828680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 содействие расширению номенклатуры, объемов и географии национального экспорта в первую очередь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несырьевого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том числе с учетом приоритетов разрабатываемой «Государственной программы торговой политики до 2025 года» и ее последующих редакций. Участие в выработке и внедрении международных стандартов качества, содействие снятию тарифных, нетарифных и защитных мер, препятствующих экспорту казахстанских товаров и услуг;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 продолжение усилий по превращению Казахстана в трансконтинентальный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транзитно-логистический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магистральных путях Восток – Запад и Север – Юг с опорой на потенциал государственной программы «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Нұрлы жол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», внедрение режима «открытого неба» и инфраструктурные инициативы зарубежных партнеров;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C5C19B-A367-4A72-85EF-D6AE9653A739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500034" y="714356"/>
            <a:ext cx="807249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 развитие торгово-экономического и инвестиционного сотрудничества на региональном и местном уровне, в том числе на базе Форума межрегионального сотрудничества Казахстана и России, Международного центра приграничного сотрудничества «Хоргос», Центра торгово-экономического сотрудничества «Центральная Азия»;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 содействие укреплению региональной и глобальной энергетической безопасности, достижению баланса интересов стран-производителей,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транзитёров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потребителей энергоресурсов, созданию диверсифицированных, стабильных и безопасных маршрутов их экспорта;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A47942-5BF7-4115-B8AB-121238BBB580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872208"/>
          </a:xfrm>
        </p:spPr>
        <p:txBody>
          <a:bodyPr>
            <a:normAutofit fontScale="90000"/>
          </a:bodyPr>
          <a:lstStyle/>
          <a:p>
            <a:pPr>
              <a:spcBef>
                <a:spcPts val="2400"/>
              </a:spcBef>
              <a:spcAft>
                <a:spcPts val="18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Вопрос 1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	Сущность экономической безопасности в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сфере внешнеэкономической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деятельности государства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B6B03E-36E9-483E-88F5-5500B84DB989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045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285720" y="642918"/>
            <a:ext cx="821537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 продвижение площадки Международного финансового центра «Астана» в целях дальнейшей интеграции в глобальную финансовую экосистему. Привлечение крупных зарубежных компаний к управлению товарными биржами Казахстана;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 содействие эффективному функционированию международной торговой системы на основе принципов Всемирной торговой организации;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13. участие в международных усилиях по обеспечению региональной продовольственной безопасности, в том числе с использованием потенциала Исламской организации по продовольственной безопасности;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 содействие усилиям мирового сообщества по оказанию официальной помощи развитию.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9A7EA3-9AD5-4827-A40D-3EE0451E06C2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2068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Список рекомендуемых источников</a:t>
            </a:r>
          </a:p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628800"/>
            <a:ext cx="768110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Основная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национальной безопасности Республики Казахстан. Закон Республики Казахстан от 6 января 2012 года № 527-IV.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Концепции внешней политики Республики Казахстан на 2020 – 2030 годы. Указом Президента РК от   6 марта   2020 года  №  280.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Шеденов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Ө.Қ. Әлеуметтәк-экономикалық қауыпсыздықты басқару. Алматы, Қазақ университеті. 2016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Нуртазина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Р.А. Национальная безопасность Республики Казахстан: учебное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пособие.-Алматы:Бастау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2014.</a:t>
            </a:r>
          </a:p>
          <a:p>
            <a:pPr lvl="0"/>
            <a:endParaRPr lang="ru-RU" sz="2000" dirty="0" smtClean="0"/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10A77B-B3D3-43D8-ACCF-3307EB458711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68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46"/>
            <a:ext cx="8064896" cy="18002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Можно выделить три подхода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 трактовке понятия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«Внешнеэкономическая безопасность»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D92F63-5322-4172-A4E4-8A8FDE9514D1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1714488"/>
            <a:ext cx="8072494" cy="3857652"/>
          </a:xfrm>
          <a:prstGeom prst="rect">
            <a:avLst/>
          </a:prstGeom>
          <a:solidFill>
            <a:srgbClr val="45B9AE"/>
          </a:solidFill>
          <a:ln w="38100"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Сателлитный подход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Адаптивныйподход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Ситуационный подход 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654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64399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Сателлитный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подход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как следует из обращения к первичному значению слова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satellite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определяет ВЭБ как формально независимое, но фактически подчиненное понятие.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этом контексте безопасность подчинена двум понятиям – конкурентоспособности и устойчивости.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Отсюда ВЭБ можно определить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 способность национальной экономики конкурировать на внешних рынках и быть устойчивой по отношению к внешним шокам.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Одна из модификаций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сателлитного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подхода - составной подход. В его рамках   ВЭБ   не  существуя,   как  цельная  проблема,  существует  как составная.   Что  входит  в  состав?  Энергетическая,  продовольственная, сырьевая,  миграционная,  валютно-финансовая,  продовольственная, экологическая проблемы.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Сателлитную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 методология исповедуют в трансатлантической экономике.  Это  -  англо-американская  традиция.  Поэтому  и  подход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условно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ывается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западным.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91402A-5111-42A3-9823-11859603FB86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5"/>
            <a:ext cx="85725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Автономный  подход,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 следует  из  обращения  к  истокам   слова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autonomous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определяет ВЭБ как самостоятельное, независимое понятие с собственным  содержанием.    Его  конституирующие  элементы  -  угрозы  и вызовы.  ВЭБ  –  способность  национальной  экономики  противодействовать угрозам и отвечать на вызовы. Автономный подход выступает как государственный поход. Он исходит из того, что ВЭБ нельзя адресовать рынку, ей может заниматься только государство. В этом смысле автономный – это управляемый подход, что означает - ВЭБ через государство можно обеспечить и даже повысить. Подход можно условно назвать восточным. Что даёт автономный подход к определению ВЭБ? Понимание того, того, что ВЭБ не имеет предмета (как и экономика), что ВЭБ – за пределами собственно экономики, что это и политические процессы, и социальная сфера - образование, здравоохранение, пенсионная система.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954053-771C-41DA-A531-26723B335386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305342"/>
            <a:ext cx="84296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Ситуационный подход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позволяет определить внешнеэкономическую безопасность как конкурентоспособность национальной экономики, позволяющую защищаться от возникающих угроз, отвечать на новые вызовы и на этой основе – устойчиво развиваться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В таком определении четыре конституирующих понятия: конкурентоспособность, устойчивость, угрозы, вызовы.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Поскольку два первых понятия очерчивают уже исследованный и сложившийся круг проблем, содержательное наполнение вышеприведенного определения фокусируется на понятиях угрозы и вызовы.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22A469-2E1F-452A-9923-79F42A1C6AFE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BE235-F4DA-4303-8CEB-E85C147D4859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14282" y="428604"/>
            <a:ext cx="8572560" cy="5857916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Внешнеэкономическая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составляющая экономической безопасности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Экономическая безопасность нового, наднационального рынка по отношению к суверенному, где степень интеграции достигла такого уровня, что все протекающие в нем процессы прямо или косвенно подчиняют своему влиянию суверенные процессы отдельно взятой страны.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2. Экономическая безопасность, включающая в себя совокупность национальных интересов и систему мер по их защите, связанную с реализацией внешнеэкономической политики государства, интегрированного в той или иной степени в общемировой рынок.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Таким образом,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Суть внешнеэкономической безопасности состоит в соответствии результатов внешнеэкономической деятельности национальным интересам страны. Политика в области внешнеэкономической безопасности, должна быть нацелена на обеспечение устойчивого, независимого развития страны как целостной структуры хозяйствования, ее естественного экономического роста, основываясь на эффективных и рациональных внешнеэкономических связях, новаторского переворота в большинстве областей человеческой деятельности. Достижение внешнеэкономической безопасности связано с повышением конкурентоспособности, приспособлением национальной экономики к мировому рынку и т.д.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dirty="0" smtClean="0">
                <a:latin typeface="Times New Roman"/>
                <a:ea typeface="Calibri"/>
              </a:rPr>
              <a:t/>
            </a:r>
            <a:br>
              <a:rPr lang="ru-RU" sz="2400" dirty="0" smtClean="0">
                <a:latin typeface="Times New Roman"/>
                <a:ea typeface="Calibri"/>
              </a:rPr>
            </a:br>
            <a:r>
              <a:rPr lang="ru-RU" sz="2400" b="1" dirty="0" smtClean="0">
                <a:solidFill>
                  <a:srgbClr val="0058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rgbClr val="00585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058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rgbClr val="00585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058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rgbClr val="00585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0058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00585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5E8FB7-E601-45CC-A57A-1DB351F5D071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547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Задачи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в области внешнеэкономической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деятельности: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9321" y="1700808"/>
            <a:ext cx="8229600" cy="4209331"/>
          </a:xfrm>
        </p:spPr>
        <p:txBody>
          <a:bodyPr>
            <a:normAutofit lnSpcReduction="10000"/>
          </a:bodyPr>
          <a:lstStyle/>
          <a:p>
            <a:pPr marL="0" indent="-449263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</a:rPr>
              <a:t>регулирование </a:t>
            </a:r>
            <a:r>
              <a:rPr lang="ru-RU" sz="2600" dirty="0">
                <a:solidFill>
                  <a:srgbClr val="002060"/>
                </a:solidFill>
              </a:rPr>
              <a:t>развития внешней торговли при соблюдении экономических интересов </a:t>
            </a:r>
            <a:r>
              <a:rPr lang="ru-RU" sz="2600" dirty="0" smtClean="0">
                <a:solidFill>
                  <a:srgbClr val="002060"/>
                </a:solidFill>
              </a:rPr>
              <a:t>Казахстана;</a:t>
            </a:r>
            <a:endParaRPr lang="ru-RU" sz="2600" dirty="0">
              <a:solidFill>
                <a:srgbClr val="002060"/>
              </a:solidFill>
            </a:endParaRPr>
          </a:p>
          <a:p>
            <a:pPr marL="0" indent="-449263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</a:rPr>
              <a:t>дальнейшее </a:t>
            </a:r>
            <a:r>
              <a:rPr lang="ru-RU" sz="2600" dirty="0">
                <a:solidFill>
                  <a:srgbClr val="002060"/>
                </a:solidFill>
              </a:rPr>
              <a:t>развитие экспортного потенциала за </a:t>
            </a:r>
            <a:r>
              <a:rPr lang="ru-RU" sz="2600" dirty="0" smtClean="0">
                <a:solidFill>
                  <a:srgbClr val="002060"/>
                </a:solidFill>
              </a:rPr>
              <a:t>счет создания и развития обрабатывающих отраслей, </a:t>
            </a:r>
            <a:r>
              <a:rPr lang="ru-RU" sz="2600" dirty="0">
                <a:solidFill>
                  <a:srgbClr val="002060"/>
                </a:solidFill>
              </a:rPr>
              <a:t>проведение политики </a:t>
            </a:r>
            <a:r>
              <a:rPr lang="ru-RU" sz="2600" dirty="0" err="1">
                <a:solidFill>
                  <a:srgbClr val="002060"/>
                </a:solidFill>
              </a:rPr>
              <a:t>импортозамещения</a:t>
            </a:r>
            <a:r>
              <a:rPr lang="ru-RU" sz="2600" dirty="0">
                <a:solidFill>
                  <a:srgbClr val="002060"/>
                </a:solidFill>
              </a:rPr>
              <a:t>;</a:t>
            </a:r>
          </a:p>
          <a:p>
            <a:pPr marL="0" indent="-449263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</a:rPr>
              <a:t>поддержка </a:t>
            </a:r>
            <a:r>
              <a:rPr lang="ru-RU" sz="2600" dirty="0">
                <a:solidFill>
                  <a:srgbClr val="002060"/>
                </a:solidFill>
              </a:rPr>
              <a:t>интересов </a:t>
            </a:r>
            <a:r>
              <a:rPr lang="ru-RU" sz="2600" dirty="0" smtClean="0">
                <a:solidFill>
                  <a:srgbClr val="002060"/>
                </a:solidFill>
              </a:rPr>
              <a:t>казахстанских </a:t>
            </a:r>
            <a:r>
              <a:rPr lang="ru-RU" sz="2600" dirty="0">
                <a:solidFill>
                  <a:srgbClr val="002060"/>
                </a:solidFill>
              </a:rPr>
              <a:t>экспортеров на внешних рынках в целях восстановления и сохранения их позиций на товарных мировых рынках;</a:t>
            </a:r>
          </a:p>
          <a:p>
            <a:pPr marL="0" indent="-449263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ru-RU" sz="2600" dirty="0" smtClean="0">
                <a:solidFill>
                  <a:srgbClr val="002060"/>
                </a:solidFill>
              </a:rPr>
              <a:t>проведение </a:t>
            </a:r>
            <a:r>
              <a:rPr lang="ru-RU" sz="2600" dirty="0">
                <a:solidFill>
                  <a:srgbClr val="002060"/>
                </a:solidFill>
              </a:rPr>
              <a:t>политики разумного протекционизма в отношении </a:t>
            </a:r>
            <a:r>
              <a:rPr lang="ru-RU" sz="2600" dirty="0" smtClean="0">
                <a:solidFill>
                  <a:srgbClr val="002060"/>
                </a:solidFill>
              </a:rPr>
              <a:t>отечественных </a:t>
            </a:r>
            <a:r>
              <a:rPr lang="ru-RU" sz="2600" dirty="0">
                <a:solidFill>
                  <a:srgbClr val="002060"/>
                </a:solidFill>
              </a:rPr>
              <a:t>производителей, не являющихся монополистами на внутреннем </a:t>
            </a:r>
            <a:r>
              <a:rPr lang="ru-RU" sz="2600" dirty="0" smtClean="0">
                <a:solidFill>
                  <a:srgbClr val="002060"/>
                </a:solidFill>
              </a:rPr>
              <a:t>рынке</a:t>
            </a:r>
            <a:r>
              <a:rPr lang="ru-RU" sz="2600" dirty="0">
                <a:solidFill>
                  <a:srgbClr val="002060"/>
                </a:solidFill>
              </a:rPr>
              <a:t>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11560" y="1484784"/>
            <a:ext cx="792088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355498-F6C4-4E7B-A96D-CFC7A82089D7}" type="datetime1">
              <a:rPr lang="ru-RU" smtClean="0"/>
              <a:pPr>
                <a:defRPr/>
              </a:pPr>
              <a:t>28.03.2020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A8B5-CCA5-49BA-9F49-521C2F87755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851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10327</TotalTime>
  <Words>1298</Words>
  <Application>Microsoft Office PowerPoint</Application>
  <PresentationFormat>Экран (4:3)</PresentationFormat>
  <Paragraphs>228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Слайд 1</vt:lpstr>
      <vt:lpstr>Слайд 2</vt:lpstr>
      <vt:lpstr>Вопрос 1  Сущность экономической безопасности в сфере внешнеэкономической деятельности государства  </vt:lpstr>
      <vt:lpstr>Можно выделить три подхода к трактовке понятия «Внешнеэкономическая безопасность» </vt:lpstr>
      <vt:lpstr>Слайд 5</vt:lpstr>
      <vt:lpstr>Слайд 6</vt:lpstr>
      <vt:lpstr>Слайд 7</vt:lpstr>
      <vt:lpstr>    Внешнеэкономическая составляющая экономической безопасности       1. Экономическая безопасность нового, наднационального рынка по отношению к суверенному, где степень интеграции достигла такого уровня, что все протекающие в нем процессы прямо или косвенно подчиняют своему влиянию суверенные процессы отдельно взятой страны.       2. Экономическая безопасность, включающая в себя совокупность национальных интересов и систему мер по их защите, связанную с реализацией внешнеэкономической политики государства, интегрированного в той или иной степени в общемировой рынок.       Таким образом, Суть внешнеэкономической безопасности состоит в соответствии результатов внешнеэкономической деятельности национальным интересам страны. Политика в области внешнеэкономической безопасности, должна быть нацелена на обеспечение устойчивого, независимого развития страны как целостной структуры хозяйствования, ее естественного экономического роста, основываясь на эффективных и рациональных внешнеэкономических связях, новаторского переворота в большинстве областей человеческой деятельности. Достижение внешнеэкономической безопасности связано с повышением конкурентоспособности, приспособлением национальной экономики к мировому рынку и т.д.      </vt:lpstr>
      <vt:lpstr>Задачи в области внешнеэкономической деятельности:</vt:lpstr>
      <vt:lpstr>2. Угрозы внешнеэкономической безопасности РК       Угрозы  генерируют  три  источника:  мировые  и  региональные финансовые кризисы, борьба за дефицитные природные ресурсы, отставание в технологическом развитии.  По степени опасности первые места занимают ресурсные угрозы. Это -экспортно-сырьевая  модель  развития,  снижение  конкурентоспособности, зависимость от внешней конъюнктуры, потеря контроля над национальными ресурсами. Среди других угроз:  ухудшение сырьевой базы промышленности и  энергетики,  неравномерное  развитие  регионов,  прогрессирующая трудонедостаточность, особенно в северных регионах страны, низкая  устойчивость  и  защищенность  национальной финансовой  системы,  коррупция  и  криминализация  хозяйственно-финансовых связей, незаконная миграция капитала и т.д..         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Совершенствование системы внутрифирменного планирования в молочном скотоводстве (по материалам Краснодарского края)  Специальность 08.00.05 – Экономика и управление народным хозяйством экономика, организация и управление предприятиями, отраслями, комплексами (АПК и сельское хозяйство)                                                    Научный руководитель: к.э.н., доцент                                         Тринка Любовь Ивановна</dc:title>
  <dc:creator>ll</dc:creator>
  <cp:lastModifiedBy>Lenovo</cp:lastModifiedBy>
  <cp:revision>254</cp:revision>
  <dcterms:created xsi:type="dcterms:W3CDTF">2014-11-17T18:13:19Z</dcterms:created>
  <dcterms:modified xsi:type="dcterms:W3CDTF">2020-03-28T01:52:47Z</dcterms:modified>
</cp:coreProperties>
</file>